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Montserrat" panose="020B0604020202020204" charset="-52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cD/YtnK/mf086NFvyKJR7TC8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6000"/>
              <a:buFont typeface="Arial"/>
              <a:buNone/>
              <a:defRPr sz="6000" b="1">
                <a:solidFill>
                  <a:srgbClr val="327A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only">
  <p:cSld name="Title and sub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36000" y="6588000"/>
            <a:ext cx="11700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425450" y="1180573"/>
            <a:ext cx="108000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: Title + Content">
  <p:cSld name="1-Col: Title +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467844" y="1718735"/>
            <a:ext cx="11114557" cy="422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467844" y="557771"/>
            <a:ext cx="11114557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3200"/>
              <a:buFont typeface="Arial"/>
              <a:buNone/>
              <a:defRPr sz="3200" b="1">
                <a:solidFill>
                  <a:srgbClr val="327AB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7844" y="6564625"/>
            <a:ext cx="1111455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79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36000" y="6588000"/>
            <a:ext cx="11700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2250"/>
              <a:buFont typeface="Montserrat"/>
              <a:buNone/>
              <a:defRPr sz="2250" b="1" i="0" u="none" strike="noStrike" cap="none">
                <a:solidFill>
                  <a:srgbClr val="327AB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1024851" y="885022"/>
            <a:ext cx="9459817" cy="220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4000"/>
              <a:buFont typeface="Calibri"/>
              <a:buNone/>
            </a:pP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Роль </a:t>
            </a:r>
            <a:r>
              <a:rPr lang="ru-RU" sz="4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афидиколин</a:t>
            </a:r>
            <a:r>
              <a:rPr lang="ru-RU" sz="4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-чувствительных сайтов ломкости хромосом в генетической нестабильности ИПСК</a:t>
            </a:r>
            <a:endParaRPr sz="4000" dirty="0">
              <a:solidFill>
                <a:srgbClr val="005EA8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1101969" y="3464879"/>
            <a:ext cx="9118294" cy="221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8A2E"/>
              </a:buClr>
              <a:buSzPct val="100000"/>
              <a:buNone/>
            </a:pPr>
            <a:r>
              <a:rPr lang="ru-RU" sz="2900" dirty="0" err="1">
                <a:solidFill>
                  <a:srgbClr val="0D8A2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Пожитнова</a:t>
            </a:r>
            <a:r>
              <a:rPr lang="ru-RU" sz="2900" dirty="0">
                <a:solidFill>
                  <a:srgbClr val="0D8A2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В.О., Кислова А.В., Свиридов Ф.С., Свиридова В.В., </a:t>
            </a:r>
            <a:r>
              <a:rPr lang="ru-RU" sz="2900" dirty="0" err="1">
                <a:solidFill>
                  <a:srgbClr val="0D8A2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Гумерова</a:t>
            </a:r>
            <a:r>
              <a:rPr lang="ru-RU" sz="2900" dirty="0">
                <a:solidFill>
                  <a:srgbClr val="0D8A2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Л.И, Киселев Д.С., </a:t>
            </a:r>
            <a:r>
              <a:rPr lang="ru-RU" sz="2900" dirty="0" err="1">
                <a:solidFill>
                  <a:srgbClr val="0D8A2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Жегло</a:t>
            </a:r>
            <a:r>
              <a:rPr lang="ru-RU" sz="2900" dirty="0">
                <a:solidFill>
                  <a:srgbClr val="0D8A2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Д.Г., Воронина Е.С.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500" dirty="0">
              <a:solidFill>
                <a:srgbClr val="0D8A2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rPr lang="ru-RU" sz="27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ФГБНУ “Медико-генетический научный центр имени академика Н.П. Бочкова”</a:t>
            </a:r>
            <a:endParaRPr sz="27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7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г. Москва, ул. Москворечье, 1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Работа выполнена в рамках государственного задания </a:t>
            </a:r>
            <a:r>
              <a:rPr lang="ru-RU" sz="28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Минобрнауки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России для ФГБНУ “МГНЦ”</a:t>
            </a:r>
            <a:endParaRPr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2200"/>
              <a:buFont typeface="Calibri"/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Актуальность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838200" y="85259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54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1800" b="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Генетическая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безопасность культур ИПСК является актуальной проблемой для клеточной биологии ввиду широкого применения данного типа клеток как в качестве экспериментальных моделей, так и в генно-клеточной терапии наследственных заболеваний. Механизм возникновения генетических аномалий в них до сих пор неизвестен. </a:t>
            </a:r>
            <a:endParaRPr sz="1800" b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54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Одной из причин возникновения нестабильности выступает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репликационный стресс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ассоциированный с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репрограммированием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соматических клеток и их культивированием. Индуцированный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афидиколином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репликационный стресс поможет оценить вклад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конститутивных ломких сайтов 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 в формирование спонтанных генетических аномалий в ИПСК. </a:t>
            </a:r>
            <a:endParaRPr sz="1800" b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Google Shape;112;p3"/>
          <p:cNvSpPr txBox="1">
            <a:spLocks/>
          </p:cNvSpPr>
          <p:nvPr/>
        </p:nvSpPr>
        <p:spPr>
          <a:xfrm>
            <a:off x="838200" y="39967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1800"/>
              <a:buFont typeface="Montserrat"/>
              <a:buNone/>
              <a:defRPr sz="2250" b="1" i="0" u="none" strike="noStrike" cap="none">
                <a:solidFill>
                  <a:srgbClr val="327AB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200"/>
              <a:buFont typeface="Calibri"/>
              <a:buNone/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Цель и задачи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Google Shape;113;p3"/>
          <p:cNvSpPr txBox="1">
            <a:spLocks/>
          </p:cNvSpPr>
          <p:nvPr/>
        </p:nvSpPr>
        <p:spPr>
          <a:xfrm>
            <a:off x="732693" y="4849114"/>
            <a:ext cx="10515600" cy="160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360000">
              <a:buSzPts val="1600"/>
              <a:buFont typeface="Arial"/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Целью </a:t>
            </a:r>
            <a:r>
              <a:rPr lang="ru-RU" sz="18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исследования была характеристика репертуара </a:t>
            </a:r>
            <a:r>
              <a:rPr lang="ru-RU" sz="1800" b="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афидиколин</a:t>
            </a:r>
            <a:r>
              <a:rPr lang="ru-RU" sz="1800" b="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-чувствительных ЛС в ИПСК. Было проведено цитогенетическое картирование хромосомных разрывов и сайтов митотического синтеза ДНК (MiDAS) в культурах клеток с индуцированным репликационным стрессом</a:t>
            </a:r>
            <a:endParaRPr lang="ru-RU" sz="1800" b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2250"/>
              <a:buFont typeface="Calibri"/>
              <a:buNone/>
            </a:pPr>
            <a:r>
              <a:rPr lang="ru-RU" sz="2250" b="1" i="0" u="none" strike="noStrike" cap="none" dirty="0">
                <a:solidFill>
                  <a:srgbClr val="327AB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Материалы и методы</a:t>
            </a:r>
            <a:endParaRPr sz="2250" b="1" i="0" u="none" strike="noStrike" cap="none" dirty="0">
              <a:solidFill>
                <a:srgbClr val="327AB5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838200" y="1108406"/>
            <a:ext cx="10515600" cy="3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4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Индукция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трех культурах ИПСК проводилась 0,1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мкМ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афидиколина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1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мМ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кофеина в течение 21 часа. После 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этого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клеточный цикл останавливали в метафазе митоза 0,1 мкг/мл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колцемидом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60 минут, снимали с подложки и фиксировали по стандартному цитогенетическому протоколу. 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54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Индукцию сайтов MiDAS 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проводили после экспозиции с мутагенами, на 18 часу синхронизировали клетки 7мкМ RO-3306 4 часа. Отмывали мутагены и синхронизатор, вносили клеткам свежую среду с 20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мкМ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EdU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 0,1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мкМ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колцемида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на 40 мин. Фиксировали клеточные суспензии по стандартному цитогенетическому протоколу.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Детекцию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встроенных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EdU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местах сайтов MiDAS проводили с использованием набора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Click-iT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Plus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EdU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Cell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Proliferation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Kit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репараты окрашивали DAPI с контрастированием 0,3 мг/мл актиномицином в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фотозащитной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среде. </a:t>
            </a:r>
            <a:endParaRPr sz="1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54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Картирование 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хромосомных разрывов в ИПСК проводили в соответствии с ISCN 2024. Было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картировано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не менее 300 хромосомных разрывов в каждой из трех культур. Хромосомный локус с частотой разрывов в нем более 1% считался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 descr="https://lh7-rt.googleusercontent.com/docsz/AD_4nXd5tWKJM1VXWeZu8pUsVQFoA-8qWg163o0qzI2LQlTHZjIyPRkwqI-6fEsvmW1xCW7wuva-KvgM4ijEUuFXqyf1vlLCLrdFQQbu9SrBF1npsxhqli24rxkdtriNFxuj3xyQt0yL-A71tovRBlvzhS8?key=P7pB-wb2VIQaUx3_D8HXhNej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1569" y="1337286"/>
            <a:ext cx="6564639" cy="3978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921532" y="11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2200"/>
              <a:buFont typeface="Calibri"/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Результаты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921532" y="1003879"/>
            <a:ext cx="5285130" cy="507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 результатам картирования более 800 хромосомных разрывов в трех культурах ИПСК (P1L5, P12L3 и P16L1) было идентифицировано 28, 22 и 32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соответственно; </a:t>
            </a:r>
            <a:endParaRPr sz="1800" b="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соответствии с суммарными частотами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хроматидных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разрывов во всех трех культурах идентифицированы как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были 33 локуса, на которые приходится 78,7% всех разрывов;</a:t>
            </a:r>
            <a:endParaRPr sz="1800" b="0" dirty="0"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176 сайтов MiDAS были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картированы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24 локусах, 21 из которых совпадал с охарактеризованными хромосомными разрывами, что служит независимым маркером 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1800" b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800" b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661533" y="5246587"/>
            <a:ext cx="55304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Рисунок 1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Частые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картированные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ИПСК.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2200"/>
              <a:buFont typeface="Calibri"/>
              <a:buNone/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Результаты</a:t>
            </a:r>
            <a:endParaRPr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838199" y="904749"/>
            <a:ext cx="11060723" cy="3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800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FRA1B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(1q32-33) и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локусе 17q22-23 совпадают с точками разрыва рекуррентных дупликаций и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делеций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описанными ранее в ИПСК;</a:t>
            </a:r>
            <a:endParaRPr sz="1800" b="0" dirty="0"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Выявленный в исследовании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18q21 расположен в регионе формирования точек разрыва рекуррентных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делеций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длинного плеча хромосомы 18q </a:t>
            </a:r>
            <a:endParaRPr sz="1800" b="0" dirty="0">
              <a:latin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 хромосоме 20 обнаружены два ломких локуса 20p12 и 20q13; первому соответствует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картированный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ранее </a:t>
            </a:r>
            <a:r>
              <a:rPr lang="ru-RU" sz="1800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FRA20B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содержащий длинный ген </a:t>
            </a:r>
            <a:r>
              <a:rPr lang="ru-RU" sz="1800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MACROD2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второй является уникальным для ИПСК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 локусе 20q13 (предположительно </a:t>
            </a:r>
            <a:r>
              <a:rPr lang="ru-RU" sz="1800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FRA20E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  <a:r>
              <a:rPr lang="ru-RU" sz="1800" b="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Возникновение рекуррентных амплификаций региона 20q11.21,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трисомии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хромосомы 20 и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изохромосомы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i(20q), может быть связано с ломкостью выявленных на ней </a:t>
            </a:r>
            <a:r>
              <a:rPr lang="ru-RU" sz="1800" b="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b="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1800" b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838196" y="4940132"/>
            <a:ext cx="10896603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4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Идентифицирован репертуар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кЛС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уникальный для </a:t>
            </a:r>
            <a:r>
              <a:rPr lang="ru-RU" sz="18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иПСК</a:t>
            </a: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Сайты ломкости хромосом в локусах 1q31-32, 17q22-23, 18q21, 20p12 и 20q13 располагаются близко к точкам разрывов рекуррентных хромосомных аномалий ИПСК, что может указывать на участие стресса репликации в возникновении генетической нестабильности этих клеток.</a:t>
            </a:r>
            <a:endParaRPr sz="18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838198" y="40805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7AB5"/>
              </a:buClr>
              <a:buSzPts val="2250"/>
              <a:buFont typeface="Calibri"/>
              <a:buNone/>
            </a:pPr>
            <a:r>
              <a:rPr lang="ru-RU" sz="2250" b="1" dirty="0">
                <a:solidFill>
                  <a:srgbClr val="327AB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Выводы</a:t>
            </a:r>
            <a:endParaRPr sz="2250" b="1" dirty="0">
              <a:solidFill>
                <a:srgbClr val="327AB5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579</Words>
  <Application>Microsoft Office PowerPoint</Application>
  <PresentationFormat>Широкоэкранный</PresentationFormat>
  <Paragraphs>27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Verdana</vt:lpstr>
      <vt:lpstr>Montserrat</vt:lpstr>
      <vt:lpstr>Calibri</vt:lpstr>
      <vt:lpstr>Тема Office</vt:lpstr>
      <vt:lpstr>Роль афидиколин-чувствительных сайтов ломкости хромосом в генетической нестабильности ИПСК</vt:lpstr>
      <vt:lpstr>Актуальность</vt:lpstr>
      <vt:lpstr>Презентация PowerPoint</vt:lpstr>
      <vt:lpstr>Результаты</vt:lpstr>
      <vt:lpstr>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афидиколин-чувствительных сайтов ломкости хромосом в генетической нестабильности ИПСК</dc:title>
  <dc:creator>Bashlykevich, Anastasiya [JANRU]</dc:creator>
  <cp:lastModifiedBy>User</cp:lastModifiedBy>
  <cp:revision>2</cp:revision>
  <dcterms:created xsi:type="dcterms:W3CDTF">2022-08-30T07:33:57Z</dcterms:created>
  <dcterms:modified xsi:type="dcterms:W3CDTF">2025-04-25T10:18:29Z</dcterms:modified>
</cp:coreProperties>
</file>